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Portada. Sustituir el fondo por la imagen IMG-01 cuando esté disponible.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305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sessions/confident-loving-gates/mnt/outputs/_build/img/img-09-deck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4572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Soul</a:t>
            </a:r>
            <a:pPr indent="0" marL="0">
              <a:buNone/>
            </a:pPr>
            <a:r>
              <a:rPr lang="en-US" sz="2200" b="1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Geit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548640" y="96012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7DD3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CATALOG · 2026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548640" y="2148840"/>
            <a:ext cx="9601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Software, Web Apps</a:t>
            </a:r>
            <a:endParaRPr lang="en-US" sz="4600" dirty="0"/>
          </a:p>
        </p:txBody>
      </p:sp>
      <p:sp>
        <p:nvSpPr>
          <p:cNvPr id="6" name="Text 3"/>
          <p:cNvSpPr/>
          <p:nvPr/>
        </p:nvSpPr>
        <p:spPr>
          <a:xfrm>
            <a:off x="548640" y="2926080"/>
            <a:ext cx="9601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AI Agents</a:t>
            </a:r>
            <a:endParaRPr lang="en-US" sz="4600" dirty="0"/>
          </a:p>
        </p:txBody>
      </p:sp>
      <p:sp>
        <p:nvSpPr>
          <p:cNvPr id="7" name="Text 4"/>
          <p:cNvSpPr/>
          <p:nvPr/>
        </p:nvSpPr>
        <p:spPr>
          <a:xfrm>
            <a:off x="548640" y="397764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B9C6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Automate, scale and sell more with systems built around your operation.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48640" y="4892040"/>
            <a:ext cx="1325880" cy="384048"/>
          </a:xfrm>
          <a:prstGeom prst="roundRect">
            <a:avLst>
              <a:gd name="adj" fmla="val 47619"/>
            </a:avLst>
          </a:prstGeom>
          <a:solidFill>
            <a:srgbClr val="03050B"/>
          </a:solidFill>
          <a:ln w="12700">
            <a:solidFill>
              <a:srgbClr val="165E7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48640" y="4892040"/>
            <a:ext cx="1325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5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2029968" y="4892040"/>
            <a:ext cx="1325880" cy="384048"/>
          </a:xfrm>
          <a:prstGeom prst="roundRect">
            <a:avLst>
              <a:gd name="adj" fmla="val 47619"/>
            </a:avLst>
          </a:prstGeom>
          <a:solidFill>
            <a:srgbClr val="03050B"/>
          </a:solidFill>
          <a:ln w="12700">
            <a:solidFill>
              <a:srgbClr val="165E7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029968" y="4892040"/>
            <a:ext cx="1325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5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Apps Web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3511296" y="4892040"/>
            <a:ext cx="1325880" cy="384048"/>
          </a:xfrm>
          <a:prstGeom prst="roundRect">
            <a:avLst>
              <a:gd name="adj" fmla="val 47619"/>
            </a:avLst>
          </a:prstGeom>
          <a:solidFill>
            <a:srgbClr val="03050B"/>
          </a:solidFill>
          <a:ln w="12700">
            <a:solidFill>
              <a:srgbClr val="165E7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3511296" y="4892040"/>
            <a:ext cx="1325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5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4992624" y="4892040"/>
            <a:ext cx="1325880" cy="384048"/>
          </a:xfrm>
          <a:prstGeom prst="roundRect">
            <a:avLst>
              <a:gd name="adj" fmla="val 47619"/>
            </a:avLst>
          </a:prstGeom>
          <a:solidFill>
            <a:srgbClr val="03050B"/>
          </a:solidFill>
          <a:ln w="12700">
            <a:solidFill>
              <a:srgbClr val="165E75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992624" y="4892040"/>
            <a:ext cx="1325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5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548640" y="61722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0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soulgeit.com  ·  LATAM · United States · Europe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do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 areas, more than a hundred and fifty solutions. One team from idea to production.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soulgeit.com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2051914" cy="2011680"/>
          </a:xfrm>
          <a:prstGeom prst="roundRect">
            <a:avLst>
              <a:gd name="adj" fmla="val 3636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49808" y="1892808"/>
            <a:ext cx="164957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Websites and web apps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49808" y="2514600"/>
            <a:ext cx="164957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Landings, corporate sites, e-commerce and portals.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749808" y="3291840"/>
            <a:ext cx="164957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$450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2801722" y="1691640"/>
            <a:ext cx="2051914" cy="2011680"/>
          </a:xfrm>
          <a:prstGeom prst="roundRect">
            <a:avLst>
              <a:gd name="adj" fmla="val 3636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002890" y="1892808"/>
            <a:ext cx="164957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 software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3002890" y="2514600"/>
            <a:ext cx="164957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ERP, CRM, SaaS, POS, logistics and HR.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002890" y="3291840"/>
            <a:ext cx="164957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$1,800 - $7,200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054803" y="1691640"/>
            <a:ext cx="2051914" cy="2011680"/>
          </a:xfrm>
          <a:prstGeom prst="roundRect">
            <a:avLst>
              <a:gd name="adj" fmla="val 3636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255971" y="1892808"/>
            <a:ext cx="164957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 software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255971" y="2514600"/>
            <a:ext cx="164957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Clinics, legal, restaurants, hotels and more.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5255971" y="3291840"/>
            <a:ext cx="164957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$2,100 - $8,400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7307885" y="1691640"/>
            <a:ext cx="2051914" cy="2011680"/>
          </a:xfrm>
          <a:prstGeom prst="roundRect">
            <a:avLst>
              <a:gd name="adj" fmla="val 3636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509053" y="1892808"/>
            <a:ext cx="164957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 apps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7509053" y="2514600"/>
            <a:ext cx="164957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Delivery, loyalty, field service and super apps.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7509053" y="3291840"/>
            <a:ext cx="164957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$2,300 - $9,200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9560966" y="1691640"/>
            <a:ext cx="2051914" cy="2011680"/>
          </a:xfrm>
          <a:prstGeom prst="roundRect">
            <a:avLst>
              <a:gd name="adj" fmla="val 3636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762134" y="1892808"/>
            <a:ext cx="164957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agents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9762134" y="2514600"/>
            <a:ext cx="164957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WhatsApp, sales, booking, RAG and voice.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9762134" y="3291840"/>
            <a:ext cx="164957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$1,400 - $5,600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548640" y="3977640"/>
            <a:ext cx="2051914" cy="2011680"/>
          </a:xfrm>
          <a:prstGeom prst="roundRect">
            <a:avLst>
              <a:gd name="adj" fmla="val 3636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49808" y="4178808"/>
            <a:ext cx="164957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and growth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749808" y="4800600"/>
            <a:ext cx="164957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SEO, Ads, funnels, content and CRO.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749808" y="5577840"/>
            <a:ext cx="164957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$290/mo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2801722" y="3977640"/>
            <a:ext cx="2051914" cy="2011680"/>
          </a:xfrm>
          <a:prstGeom prst="roundRect">
            <a:avLst>
              <a:gd name="adj" fmla="val 3636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002890" y="4178808"/>
            <a:ext cx="164957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 and design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3002890" y="4800600"/>
            <a:ext cx="164957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Identity, UI/UX, 3D, video and packaging.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3002890" y="5577840"/>
            <a:ext cx="164957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$390</a:t>
            </a:r>
            <a:endParaRPr lang="en-US" sz="1150" dirty="0"/>
          </a:p>
        </p:txBody>
      </p:sp>
      <p:sp>
        <p:nvSpPr>
          <p:cNvPr id="34" name="Shape 32"/>
          <p:cNvSpPr/>
          <p:nvPr/>
        </p:nvSpPr>
        <p:spPr>
          <a:xfrm>
            <a:off x="5054803" y="3977640"/>
            <a:ext cx="2051914" cy="2011680"/>
          </a:xfrm>
          <a:prstGeom prst="roundRect">
            <a:avLst>
              <a:gd name="adj" fmla="val 3636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255971" y="4178808"/>
            <a:ext cx="164957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Dedicated team</a:t>
            </a:r>
            <a:endParaRPr lang="en-US" sz="1300" dirty="0"/>
          </a:p>
        </p:txBody>
      </p:sp>
      <p:sp>
        <p:nvSpPr>
          <p:cNvPr id="36" name="Text 34"/>
          <p:cNvSpPr/>
          <p:nvPr/>
        </p:nvSpPr>
        <p:spPr>
          <a:xfrm>
            <a:off x="5255971" y="4800600"/>
            <a:ext cx="164957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Development, design, QA, DevOps and support.</a:t>
            </a:r>
            <a:endParaRPr lang="en-US" sz="1050" dirty="0"/>
          </a:p>
        </p:txBody>
      </p:sp>
      <p:sp>
        <p:nvSpPr>
          <p:cNvPr id="37" name="Text 35"/>
          <p:cNvSpPr/>
          <p:nvPr/>
        </p:nvSpPr>
        <p:spPr>
          <a:xfrm>
            <a:off x="5255971" y="5577840"/>
            <a:ext cx="164957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$690 - $2,800/mo</a:t>
            </a:r>
            <a:endParaRPr lang="en-US" sz="1150" dirty="0"/>
          </a:p>
        </p:txBody>
      </p:sp>
      <p:sp>
        <p:nvSpPr>
          <p:cNvPr id="38" name="Shape 36"/>
          <p:cNvSpPr/>
          <p:nvPr/>
        </p:nvSpPr>
        <p:spPr>
          <a:xfrm>
            <a:off x="7307885" y="3977640"/>
            <a:ext cx="2051914" cy="2011680"/>
          </a:xfrm>
          <a:prstGeom prst="roundRect">
            <a:avLst>
              <a:gd name="adj" fmla="val 3636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7509053" y="4178808"/>
            <a:ext cx="164957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APIs and data</a:t>
            </a:r>
            <a:endParaRPr lang="en-US" sz="1300" dirty="0"/>
          </a:p>
        </p:txBody>
      </p:sp>
      <p:sp>
        <p:nvSpPr>
          <p:cNvPr id="40" name="Text 38"/>
          <p:cNvSpPr/>
          <p:nvPr/>
        </p:nvSpPr>
        <p:spPr>
          <a:xfrm>
            <a:off x="7509053" y="4800600"/>
            <a:ext cx="164957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Integrations, dashboards and live reporting.</a:t>
            </a:r>
            <a:endParaRPr lang="en-US" sz="1050" dirty="0"/>
          </a:p>
        </p:txBody>
      </p:sp>
      <p:sp>
        <p:nvSpPr>
          <p:cNvPr id="41" name="Text 39"/>
          <p:cNvSpPr/>
          <p:nvPr/>
        </p:nvSpPr>
        <p:spPr>
          <a:xfrm>
            <a:off x="7509053" y="5577840"/>
            <a:ext cx="164957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$1,400 - $5,600</a:t>
            </a:r>
            <a:endParaRPr lang="en-US" sz="1150" dirty="0"/>
          </a:p>
        </p:txBody>
      </p:sp>
      <p:sp>
        <p:nvSpPr>
          <p:cNvPr id="42" name="Shape 40"/>
          <p:cNvSpPr/>
          <p:nvPr/>
        </p:nvSpPr>
        <p:spPr>
          <a:xfrm>
            <a:off x="9560966" y="3977640"/>
            <a:ext cx="2051914" cy="2011680"/>
          </a:xfrm>
          <a:prstGeom prst="roundRect">
            <a:avLst>
              <a:gd name="adj" fmla="val 3636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9762134" y="4178808"/>
            <a:ext cx="164957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Cloud, deploy and support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9762134" y="4800600"/>
            <a:ext cx="164957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AWS, Vercel, 24/7 monitoring and maintenance.</a:t>
            </a:r>
            <a:endParaRPr lang="en-US" sz="1050" dirty="0"/>
          </a:p>
        </p:txBody>
      </p:sp>
      <p:sp>
        <p:nvSpPr>
          <p:cNvPr id="45" name="Text 43"/>
          <p:cNvSpPr/>
          <p:nvPr/>
        </p:nvSpPr>
        <p:spPr>
          <a:xfrm>
            <a:off x="9762134" y="5577840"/>
            <a:ext cx="164957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$590/yr</a:t>
            </a:r>
            <a:endParaRPr lang="en-US" sz="11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SoulGeit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don't sell templates. We build the exact system your operation needs.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soulgeit.com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1645920"/>
            <a:ext cx="2560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+40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548640" y="2377440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automatable processes in a typical mid-sized company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3383280" y="1645920"/>
            <a:ext cx="2560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3-5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3383280" y="2377440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weeks to an MVP in production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217920" y="1645920"/>
            <a:ext cx="2560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24/7</a:t>
            </a:r>
            <a:endParaRPr lang="en-US" sz="4000" dirty="0"/>
          </a:p>
        </p:txBody>
      </p:sp>
      <p:sp>
        <p:nvSpPr>
          <p:cNvPr id="11" name="Text 9"/>
          <p:cNvSpPr/>
          <p:nvPr/>
        </p:nvSpPr>
        <p:spPr>
          <a:xfrm>
            <a:off x="6217920" y="2377440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 with connected agents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052560" y="1645920"/>
            <a:ext cx="2560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</a:t>
            </a:r>
            <a:endParaRPr lang="en-US" sz="4000" dirty="0"/>
          </a:p>
        </p:txBody>
      </p:sp>
      <p:sp>
        <p:nvSpPr>
          <p:cNvPr id="13" name="Text 11"/>
          <p:cNvSpPr/>
          <p:nvPr/>
        </p:nvSpPr>
        <p:spPr>
          <a:xfrm>
            <a:off x="9052560" y="2377440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 code, no hidden licences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48640" y="3383280"/>
            <a:ext cx="53949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04672" y="3547872"/>
            <a:ext cx="48828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Applied reverse engineering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04672" y="3931920"/>
            <a:ext cx="48828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emulate and improve the best of the market for your case.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6126480" y="3383280"/>
            <a:ext cx="53949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82512" y="3547872"/>
            <a:ext cx="48828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that gets used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382512" y="3931920"/>
            <a:ext cx="48828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Agents wired to WhatsApp, CRM and inventory — not demos.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548640" y="4754880"/>
            <a:ext cx="53949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04672" y="4919472"/>
            <a:ext cx="48828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single team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804672" y="5303520"/>
            <a:ext cx="48828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Design, build, deploy and support with no handoffs.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6126480" y="4754880"/>
            <a:ext cx="53949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382512" y="4919472"/>
            <a:ext cx="48828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 pricing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6382512" y="5303520"/>
            <a:ext cx="48828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Fixed quote per phase and 100% code ownership.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Websites and web apps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Twelve types of website, from the one-pager that sells to the portal that runs your business.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soulgeit.com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49808" y="1856232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Conversion landing page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749808" y="260604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$450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371850" y="1691640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73018" y="1856232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Corporate website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3573018" y="260604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$790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195060" y="1691640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96228" y="1856232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Multilingual corporate site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6396228" y="260604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$1,300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9018270" y="1691640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219438" y="1856232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store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9219438" y="260604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$1,200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48640" y="3264408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49808" y="3429000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Multi-vendor marketplace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749808" y="4178808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$4,900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3371850" y="3264408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73018" y="3429000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Booking portal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3573018" y="4178808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$1,600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195060" y="3264408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396228" y="3429000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Blog or digital publication</a:t>
            </a:r>
            <a:endParaRPr lang="en-US" sz="1350" dirty="0"/>
          </a:p>
        </p:txBody>
      </p:sp>
      <p:sp>
        <p:nvSpPr>
          <p:cNvPr id="26" name="Text 24"/>
          <p:cNvSpPr/>
          <p:nvPr/>
        </p:nvSpPr>
        <p:spPr>
          <a:xfrm>
            <a:off x="6396228" y="4178808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$890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9018270" y="3264408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9219438" y="3429000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Filterable catalog portal</a:t>
            </a:r>
            <a:endParaRPr lang="en-US" sz="1350" dirty="0"/>
          </a:p>
        </p:txBody>
      </p:sp>
      <p:sp>
        <p:nvSpPr>
          <p:cNvPr id="29" name="Text 27"/>
          <p:cNvSpPr/>
          <p:nvPr/>
        </p:nvSpPr>
        <p:spPr>
          <a:xfrm>
            <a:off x="9219438" y="4178808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$1,700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548640" y="4837176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49808" y="5001768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3D web experience</a:t>
            </a:r>
            <a:endParaRPr lang="en-US" sz="1350" dirty="0"/>
          </a:p>
        </p:txBody>
      </p:sp>
      <p:sp>
        <p:nvSpPr>
          <p:cNvPr id="32" name="Text 30"/>
          <p:cNvSpPr/>
          <p:nvPr/>
        </p:nvSpPr>
        <p:spPr>
          <a:xfrm>
            <a:off x="749808" y="5751576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$2,400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3371850" y="4837176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573018" y="5001768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portal / intranet</a:t>
            </a:r>
            <a:endParaRPr lang="en-US" sz="1350" dirty="0"/>
          </a:p>
        </p:txBody>
      </p:sp>
      <p:sp>
        <p:nvSpPr>
          <p:cNvPr id="35" name="Text 33"/>
          <p:cNvSpPr/>
          <p:nvPr/>
        </p:nvSpPr>
        <p:spPr>
          <a:xfrm>
            <a:off x="3573018" y="5751576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$1,900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6195060" y="4837176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396228" y="5001768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 platform (LMS)</a:t>
            </a:r>
            <a:endParaRPr lang="en-US" sz="1350" dirty="0"/>
          </a:p>
        </p:txBody>
      </p:sp>
      <p:sp>
        <p:nvSpPr>
          <p:cNvPr id="38" name="Text 36"/>
          <p:cNvSpPr/>
          <p:nvPr/>
        </p:nvSpPr>
        <p:spPr>
          <a:xfrm>
            <a:off x="6396228" y="5751576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$2,700</a:t>
            </a:r>
            <a:endParaRPr lang="en-US" sz="1200" dirty="0"/>
          </a:p>
        </p:txBody>
      </p:sp>
      <p:sp>
        <p:nvSpPr>
          <p:cNvPr id="39" name="Shape 37"/>
          <p:cNvSpPr/>
          <p:nvPr/>
        </p:nvSpPr>
        <p:spPr>
          <a:xfrm>
            <a:off x="9018270" y="4837176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9219438" y="5001768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Memberships &amp; subscriptions</a:t>
            </a:r>
            <a:endParaRPr lang="en-US" sz="1350" dirty="0"/>
          </a:p>
        </p:txBody>
      </p:sp>
      <p:sp>
        <p:nvSpPr>
          <p:cNvPr id="41" name="Text 39"/>
          <p:cNvSpPr/>
          <p:nvPr/>
        </p:nvSpPr>
        <p:spPr>
          <a:xfrm>
            <a:off x="9219438" y="5751576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$1,700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 and applications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Platforms, internal systems and mobile apps built around how you actually operate.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soulgeit.com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49808" y="1856232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Progressive web app (PWA)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749808" y="260604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$1,800 - $7,200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371850" y="1691640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73018" y="1856232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Android &amp; iOS app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3573018" y="260604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$3,200 - $13,000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195060" y="1691640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96228" y="1856232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Multi-tenant SaaS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6396228" y="260604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$6,500 - $26,000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9018270" y="1691640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219438" y="1856232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 ERP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9219438" y="260604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$4,500 - $18,000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48640" y="3264408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49808" y="3429000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 CRM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749808" y="4178808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$3,200 - $13,000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3371850" y="3264408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73018" y="3429000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Inventory and POS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3573018" y="4178808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$2,500 - $10,000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195060" y="3264408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396228" y="3429000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Electronic invoicing</a:t>
            </a:r>
            <a:endParaRPr lang="en-US" sz="1350" dirty="0"/>
          </a:p>
        </p:txBody>
      </p:sp>
      <p:sp>
        <p:nvSpPr>
          <p:cNvPr id="26" name="Text 24"/>
          <p:cNvSpPr/>
          <p:nvPr/>
        </p:nvSpPr>
        <p:spPr>
          <a:xfrm>
            <a:off x="6396228" y="4178808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$2,300 - $9,200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9018270" y="3264408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9219438" y="3429000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 and tracking</a:t>
            </a:r>
            <a:endParaRPr lang="en-US" sz="1350" dirty="0"/>
          </a:p>
        </p:txBody>
      </p:sp>
      <p:sp>
        <p:nvSpPr>
          <p:cNvPr id="29" name="Text 27"/>
          <p:cNvSpPr/>
          <p:nvPr/>
        </p:nvSpPr>
        <p:spPr>
          <a:xfrm>
            <a:off x="9219438" y="4178808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$4,200 - $17,000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548640" y="4837176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49808" y="5001768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 and attendance</a:t>
            </a:r>
            <a:endParaRPr lang="en-US" sz="1350" dirty="0"/>
          </a:p>
        </p:txBody>
      </p:sp>
      <p:sp>
        <p:nvSpPr>
          <p:cNvPr id="32" name="Text 30"/>
          <p:cNvSpPr/>
          <p:nvPr/>
        </p:nvSpPr>
        <p:spPr>
          <a:xfrm>
            <a:off x="749808" y="5751576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$2,700 - $11,000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3371850" y="4837176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573018" y="5001768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Dashboards and data</a:t>
            </a:r>
            <a:endParaRPr lang="en-US" sz="1350" dirty="0"/>
          </a:p>
        </p:txBody>
      </p:sp>
      <p:sp>
        <p:nvSpPr>
          <p:cNvPr id="35" name="Text 33"/>
          <p:cNvSpPr/>
          <p:nvPr/>
        </p:nvSpPr>
        <p:spPr>
          <a:xfrm>
            <a:off x="3573018" y="5751576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$1,500 - $6,000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6195060" y="4837176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396228" y="5001768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APIs and microservices</a:t>
            </a:r>
            <a:endParaRPr lang="en-US" sz="1350" dirty="0"/>
          </a:p>
        </p:txBody>
      </p:sp>
      <p:sp>
        <p:nvSpPr>
          <p:cNvPr id="38" name="Text 36"/>
          <p:cNvSpPr/>
          <p:nvPr/>
        </p:nvSpPr>
        <p:spPr>
          <a:xfrm>
            <a:off x="6396228" y="5751576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$1,400 - $5,600</a:t>
            </a:r>
            <a:endParaRPr lang="en-US" sz="1200" dirty="0"/>
          </a:p>
        </p:txBody>
      </p:sp>
      <p:sp>
        <p:nvSpPr>
          <p:cNvPr id="39" name="Shape 37"/>
          <p:cNvSpPr/>
          <p:nvPr/>
        </p:nvSpPr>
        <p:spPr>
          <a:xfrm>
            <a:off x="9018270" y="4837176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9219438" y="5001768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Reverse engineering</a:t>
            </a:r>
            <a:endParaRPr lang="en-US" sz="1350" dirty="0"/>
          </a:p>
        </p:txBody>
      </p:sp>
      <p:sp>
        <p:nvSpPr>
          <p:cNvPr id="41" name="Text 39"/>
          <p:cNvSpPr/>
          <p:nvPr/>
        </p:nvSpPr>
        <p:spPr>
          <a:xfrm>
            <a:off x="9219438" y="5751576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$2,200 - $8,800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 software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Eighteen systems already shaped for your sector: clinics, legal, restaurants, field sales and more.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soulgeit.com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2066544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49808" y="185623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Clinics and practices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749808" y="228600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$3,900 - $15,500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798064" y="1691640"/>
            <a:ext cx="2066544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999232" y="185623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Dental practices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2999232" y="228600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$3,200 - $13,000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047488" y="1691640"/>
            <a:ext cx="2066544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48656" y="185623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laboratories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5248656" y="228600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$3,600 - $14,500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7296912" y="1691640"/>
            <a:ext cx="2066544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498080" y="185623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Pharmacies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7498080" y="228600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$2,900 - $11,500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9546336" y="1691640"/>
            <a:ext cx="2066544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747504" y="185623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Veterinary clinics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9747504" y="228600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$2,700 - $11,000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548640" y="2880360"/>
            <a:ext cx="2066544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49808" y="304495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Law firms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749808" y="347472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$3,400 - $13,500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798064" y="2880360"/>
            <a:ext cx="2066544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99232" y="304495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Accounting firms</a:t>
            </a:r>
            <a:endParaRPr lang="en-US" sz="1150" dirty="0"/>
          </a:p>
        </p:txBody>
      </p:sp>
      <p:sp>
        <p:nvSpPr>
          <p:cNvPr id="26" name="Text 24"/>
          <p:cNvSpPr/>
          <p:nvPr/>
        </p:nvSpPr>
        <p:spPr>
          <a:xfrm>
            <a:off x="2999232" y="347472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$3,200 - $13,000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5047488" y="2880360"/>
            <a:ext cx="2066544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248656" y="304495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Restaurants and cafés</a:t>
            </a:r>
            <a:endParaRPr lang="en-US" sz="1150" dirty="0"/>
          </a:p>
        </p:txBody>
      </p:sp>
      <p:sp>
        <p:nvSpPr>
          <p:cNvPr id="29" name="Text 27"/>
          <p:cNvSpPr/>
          <p:nvPr/>
        </p:nvSpPr>
        <p:spPr>
          <a:xfrm>
            <a:off x="5248656" y="347472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$2,600 - $10,500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7296912" y="2880360"/>
            <a:ext cx="2066544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498080" y="304495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 delivery and QR menu</a:t>
            </a:r>
            <a:endParaRPr lang="en-US" sz="1150" dirty="0"/>
          </a:p>
        </p:txBody>
      </p:sp>
      <p:sp>
        <p:nvSpPr>
          <p:cNvPr id="32" name="Text 30"/>
          <p:cNvSpPr/>
          <p:nvPr/>
        </p:nvSpPr>
        <p:spPr>
          <a:xfrm>
            <a:off x="7498080" y="347472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$2,200 - $8,800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546336" y="2880360"/>
            <a:ext cx="2066544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9747504" y="304495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Hotels and lodging</a:t>
            </a:r>
            <a:endParaRPr lang="en-US" sz="1150" dirty="0"/>
          </a:p>
        </p:txBody>
      </p:sp>
      <p:sp>
        <p:nvSpPr>
          <p:cNvPr id="35" name="Text 33"/>
          <p:cNvSpPr/>
          <p:nvPr/>
        </p:nvSpPr>
        <p:spPr>
          <a:xfrm>
            <a:off x="9747504" y="347472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$3,800 - $15,000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548640" y="4069080"/>
            <a:ext cx="2066544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49808" y="423367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Schools and academies</a:t>
            </a:r>
            <a:endParaRPr lang="en-US" sz="1150" dirty="0"/>
          </a:p>
        </p:txBody>
      </p:sp>
      <p:sp>
        <p:nvSpPr>
          <p:cNvPr id="38" name="Text 36"/>
          <p:cNvSpPr/>
          <p:nvPr/>
        </p:nvSpPr>
        <p:spPr>
          <a:xfrm>
            <a:off x="749808" y="466344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$3,900 - $15,500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2798064" y="4069080"/>
            <a:ext cx="2066544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2999232" y="423367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Gyms and sports</a:t>
            </a:r>
            <a:endParaRPr lang="en-US" sz="1150" dirty="0"/>
          </a:p>
        </p:txBody>
      </p:sp>
      <p:sp>
        <p:nvSpPr>
          <p:cNvPr id="41" name="Text 39"/>
          <p:cNvSpPr/>
          <p:nvPr/>
        </p:nvSpPr>
        <p:spPr>
          <a:xfrm>
            <a:off x="2999232" y="466344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$2,400 - $9,600</a:t>
            </a:r>
            <a:endParaRPr lang="en-US" sz="1100" dirty="0"/>
          </a:p>
        </p:txBody>
      </p:sp>
      <p:sp>
        <p:nvSpPr>
          <p:cNvPr id="42" name="Shape 40"/>
          <p:cNvSpPr/>
          <p:nvPr/>
        </p:nvSpPr>
        <p:spPr>
          <a:xfrm>
            <a:off x="5047488" y="4069080"/>
            <a:ext cx="2066544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248656" y="423367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Salons and spas</a:t>
            </a:r>
            <a:endParaRPr lang="en-US" sz="1150" dirty="0"/>
          </a:p>
        </p:txBody>
      </p:sp>
      <p:sp>
        <p:nvSpPr>
          <p:cNvPr id="44" name="Text 42"/>
          <p:cNvSpPr/>
          <p:nvPr/>
        </p:nvSpPr>
        <p:spPr>
          <a:xfrm>
            <a:off x="5248656" y="466344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$2,100 - $8,400</a:t>
            </a:r>
            <a:endParaRPr lang="en-US" sz="1100" dirty="0"/>
          </a:p>
        </p:txBody>
      </p:sp>
      <p:sp>
        <p:nvSpPr>
          <p:cNvPr id="45" name="Shape 43"/>
          <p:cNvSpPr/>
          <p:nvPr/>
        </p:nvSpPr>
        <p:spPr>
          <a:xfrm>
            <a:off x="7296912" y="4069080"/>
            <a:ext cx="2066544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7498080" y="423367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 repair shops</a:t>
            </a:r>
            <a:endParaRPr lang="en-US" sz="1150" dirty="0"/>
          </a:p>
        </p:txBody>
      </p:sp>
      <p:sp>
        <p:nvSpPr>
          <p:cNvPr id="47" name="Text 45"/>
          <p:cNvSpPr/>
          <p:nvPr/>
        </p:nvSpPr>
        <p:spPr>
          <a:xfrm>
            <a:off x="7498080" y="466344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$2,800 - $11,000</a:t>
            </a:r>
            <a:endParaRPr lang="en-US" sz="1100" dirty="0"/>
          </a:p>
        </p:txBody>
      </p:sp>
      <p:sp>
        <p:nvSpPr>
          <p:cNvPr id="48" name="Shape 46"/>
          <p:cNvSpPr/>
          <p:nvPr/>
        </p:nvSpPr>
        <p:spPr>
          <a:xfrm>
            <a:off x="9546336" y="4069080"/>
            <a:ext cx="2066544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9747504" y="423367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 sales force</a:t>
            </a:r>
            <a:endParaRPr lang="en-US" sz="1150" dirty="0"/>
          </a:p>
        </p:txBody>
      </p:sp>
      <p:sp>
        <p:nvSpPr>
          <p:cNvPr id="50" name="Text 48"/>
          <p:cNvSpPr/>
          <p:nvPr/>
        </p:nvSpPr>
        <p:spPr>
          <a:xfrm>
            <a:off x="9747504" y="466344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$3,600 - $14,500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548640" y="5257800"/>
            <a:ext cx="2066544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749808" y="542239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B2B ordering portal</a:t>
            </a:r>
            <a:endParaRPr lang="en-US" sz="1150" dirty="0"/>
          </a:p>
        </p:txBody>
      </p:sp>
      <p:sp>
        <p:nvSpPr>
          <p:cNvPr id="53" name="Text 51"/>
          <p:cNvSpPr/>
          <p:nvPr/>
        </p:nvSpPr>
        <p:spPr>
          <a:xfrm>
            <a:off x="749808" y="585216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$3,000 - $12,000</a:t>
            </a:r>
            <a:endParaRPr lang="en-US" sz="1100" dirty="0"/>
          </a:p>
        </p:txBody>
      </p:sp>
      <p:sp>
        <p:nvSpPr>
          <p:cNvPr id="54" name="Shape 52"/>
          <p:cNvSpPr/>
          <p:nvPr/>
        </p:nvSpPr>
        <p:spPr>
          <a:xfrm>
            <a:off x="2798064" y="5257800"/>
            <a:ext cx="2066544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999232" y="542239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estate agencies</a:t>
            </a:r>
            <a:endParaRPr lang="en-US" sz="1150" dirty="0"/>
          </a:p>
        </p:txBody>
      </p:sp>
      <p:sp>
        <p:nvSpPr>
          <p:cNvPr id="56" name="Text 54"/>
          <p:cNvSpPr/>
          <p:nvPr/>
        </p:nvSpPr>
        <p:spPr>
          <a:xfrm>
            <a:off x="2999232" y="585216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$3,200 - $13,000</a:t>
            </a:r>
            <a:endParaRPr lang="en-US" sz="1100" dirty="0"/>
          </a:p>
        </p:txBody>
      </p:sp>
      <p:sp>
        <p:nvSpPr>
          <p:cNvPr id="57" name="Shape 55"/>
          <p:cNvSpPr/>
          <p:nvPr/>
        </p:nvSpPr>
        <p:spPr>
          <a:xfrm>
            <a:off x="5047488" y="5257800"/>
            <a:ext cx="2066544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5248656" y="542239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Construction companies</a:t>
            </a:r>
            <a:endParaRPr lang="en-US" sz="1150" dirty="0"/>
          </a:p>
        </p:txBody>
      </p:sp>
      <p:sp>
        <p:nvSpPr>
          <p:cNvPr id="59" name="Text 57"/>
          <p:cNvSpPr/>
          <p:nvPr/>
        </p:nvSpPr>
        <p:spPr>
          <a:xfrm>
            <a:off x="5248656" y="585216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$4,200 - $17,000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 applications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Twelve types of Android and iOS app, from your own delivery service to a multi-service super app.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soulgeit.com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49808" y="1856232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 delivery app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749808" y="260604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$4,200 - $17,000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371850" y="1691640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73018" y="1856232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Loyalty and rewards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3573018" y="260604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$2,400 - $9,600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195060" y="1691640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96228" y="1856232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Booking and appointments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6396228" y="260604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$2,600 - $10,500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9018270" y="1691640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219438" y="1856232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 service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9219438" y="260604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$3,200 - $13,000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48640" y="3264408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49808" y="3429000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 force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749808" y="4178808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$3,600 - $14,500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3371850" y="3264408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73018" y="3429000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Tracking and logistics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3573018" y="4178808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$3,800 - $15,000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195060" y="3264408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396228" y="3429000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Events and conferences</a:t>
            </a:r>
            <a:endParaRPr lang="en-US" sz="1350" dirty="0"/>
          </a:p>
        </p:txBody>
      </p:sp>
      <p:sp>
        <p:nvSpPr>
          <p:cNvPr id="26" name="Text 24"/>
          <p:cNvSpPr/>
          <p:nvPr/>
        </p:nvSpPr>
        <p:spPr>
          <a:xfrm>
            <a:off x="6396228" y="4178808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$2,300 - $9,200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9018270" y="3264408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9219438" y="3429000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employee app</a:t>
            </a:r>
            <a:endParaRPr lang="en-US" sz="1350" dirty="0"/>
          </a:p>
        </p:txBody>
      </p:sp>
      <p:sp>
        <p:nvSpPr>
          <p:cNvPr id="29" name="Text 27"/>
          <p:cNvSpPr/>
          <p:nvPr/>
        </p:nvSpPr>
        <p:spPr>
          <a:xfrm>
            <a:off x="9219438" y="4178808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$2,800 - $11,000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548640" y="4837176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49808" y="5001768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and membership</a:t>
            </a:r>
            <a:endParaRPr lang="en-US" sz="1350" dirty="0"/>
          </a:p>
        </p:txBody>
      </p:sp>
      <p:sp>
        <p:nvSpPr>
          <p:cNvPr id="32" name="Text 30"/>
          <p:cNvSpPr/>
          <p:nvPr/>
        </p:nvSpPr>
        <p:spPr>
          <a:xfrm>
            <a:off x="749808" y="5751576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$2,700 - $11,000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3371850" y="4837176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573018" y="5001768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B2B catalog and orders</a:t>
            </a:r>
            <a:endParaRPr lang="en-US" sz="1350" dirty="0"/>
          </a:p>
        </p:txBody>
      </p:sp>
      <p:sp>
        <p:nvSpPr>
          <p:cNvPr id="35" name="Text 33"/>
          <p:cNvSpPr/>
          <p:nvPr/>
        </p:nvSpPr>
        <p:spPr>
          <a:xfrm>
            <a:off x="3573018" y="5751576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$3,000 - $12,000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6195060" y="4837176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396228" y="5001768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Multi-service super app</a:t>
            </a:r>
            <a:endParaRPr lang="en-US" sz="1350" dirty="0"/>
          </a:p>
        </p:txBody>
      </p:sp>
      <p:sp>
        <p:nvSpPr>
          <p:cNvPr id="38" name="Text 36"/>
          <p:cNvSpPr/>
          <p:nvPr/>
        </p:nvSpPr>
        <p:spPr>
          <a:xfrm>
            <a:off x="6396228" y="5751576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$8,500 - $34,000</a:t>
            </a:r>
            <a:endParaRPr lang="en-US" sz="1200" dirty="0"/>
          </a:p>
        </p:txBody>
      </p:sp>
      <p:sp>
        <p:nvSpPr>
          <p:cNvPr id="39" name="Shape 37"/>
          <p:cNvSpPr/>
          <p:nvPr/>
        </p:nvSpPr>
        <p:spPr>
          <a:xfrm>
            <a:off x="9018270" y="4837176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9219438" y="5001768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Existing app rescue</a:t>
            </a:r>
            <a:endParaRPr lang="en-US" sz="1350" dirty="0"/>
          </a:p>
        </p:txBody>
      </p:sp>
      <p:sp>
        <p:nvSpPr>
          <p:cNvPr id="41" name="Text 39"/>
          <p:cNvSpPr/>
          <p:nvPr/>
        </p:nvSpPr>
        <p:spPr>
          <a:xfrm>
            <a:off x="9219438" y="5751576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$2,500 - $10,000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agents and automation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Fourteen agents that answer, sell, book, analyse and execute for you.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soulgeit.com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259461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49808" y="1856232"/>
            <a:ext cx="219227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24/7 WhatsApp agent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49808" y="228600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$1,600 - $6,400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371850" y="1691640"/>
            <a:ext cx="259461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73018" y="1856232"/>
            <a:ext cx="219227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 and prospecting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573018" y="228600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$1,900 - $7,600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195060" y="1691640"/>
            <a:ext cx="259461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96228" y="1856232"/>
            <a:ext cx="219227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Booking and scheduling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396228" y="228600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$1,800 - $7,200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9018270" y="1691640"/>
            <a:ext cx="259461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219438" y="1856232"/>
            <a:ext cx="219227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over your docs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9219438" y="228600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$2,200 - $8,800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48640" y="2880360"/>
            <a:ext cx="259461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49808" y="3044952"/>
            <a:ext cx="219227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 agent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49808" y="347472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$1,500 - $6,000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3371850" y="2880360"/>
            <a:ext cx="259461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73018" y="3044952"/>
            <a:ext cx="219227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Voice agent for calls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3573018" y="347472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$3,200 - $13,000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195060" y="2880360"/>
            <a:ext cx="259461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396228" y="3044952"/>
            <a:ext cx="219227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analyst agent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6396228" y="347472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$2,400 - $9,600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9018270" y="2880360"/>
            <a:ext cx="259461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9219438" y="3044952"/>
            <a:ext cx="219227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and social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9219438" y="347472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$1,400 - $5,600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548640" y="4069080"/>
            <a:ext cx="259461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49808" y="4233672"/>
            <a:ext cx="219227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Back-office documents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749808" y="466344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$2,300 - $9,200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3371850" y="4069080"/>
            <a:ext cx="259461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573018" y="4233672"/>
            <a:ext cx="219227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Recruiting agent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3573018" y="466344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$1,800 - $7,200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6195060" y="4069080"/>
            <a:ext cx="259461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396228" y="4233672"/>
            <a:ext cx="219227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Tier-1 support agent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6396228" y="466344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$1,900 - $7,600</a:t>
            </a:r>
            <a:endParaRPr lang="en-US" sz="1200" dirty="0"/>
          </a:p>
        </p:txBody>
      </p:sp>
      <p:sp>
        <p:nvSpPr>
          <p:cNvPr id="39" name="Shape 37"/>
          <p:cNvSpPr/>
          <p:nvPr/>
        </p:nvSpPr>
        <p:spPr>
          <a:xfrm>
            <a:off x="9018270" y="4069080"/>
            <a:ext cx="259461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9219438" y="4233672"/>
            <a:ext cx="219227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copilot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9219438" y="466344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$2,800 - $11,000</a:t>
            </a:r>
            <a:endParaRPr lang="en-US" sz="1200" dirty="0"/>
          </a:p>
        </p:txBody>
      </p:sp>
      <p:sp>
        <p:nvSpPr>
          <p:cNvPr id="42" name="Shape 40"/>
          <p:cNvSpPr/>
          <p:nvPr/>
        </p:nvSpPr>
        <p:spPr>
          <a:xfrm>
            <a:off x="548640" y="5257800"/>
            <a:ext cx="259461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749808" y="5422392"/>
            <a:ext cx="219227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Multi-agent system</a:t>
            </a:r>
            <a:endParaRPr lang="en-US" sz="1200" dirty="0"/>
          </a:p>
        </p:txBody>
      </p:sp>
      <p:sp>
        <p:nvSpPr>
          <p:cNvPr id="44" name="Text 42"/>
          <p:cNvSpPr/>
          <p:nvPr/>
        </p:nvSpPr>
        <p:spPr>
          <a:xfrm>
            <a:off x="749808" y="585216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$5,500 - $22,000</a:t>
            </a:r>
            <a:endParaRPr lang="en-US" sz="1200" dirty="0"/>
          </a:p>
        </p:txBody>
      </p:sp>
      <p:sp>
        <p:nvSpPr>
          <p:cNvPr id="45" name="Shape 43"/>
          <p:cNvSpPr/>
          <p:nvPr/>
        </p:nvSpPr>
        <p:spPr>
          <a:xfrm>
            <a:off x="3371850" y="5257800"/>
            <a:ext cx="259461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3573018" y="5422392"/>
            <a:ext cx="219227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Automation without AI</a:t>
            </a:r>
            <a:endParaRPr lang="en-US" sz="1200" dirty="0"/>
          </a:p>
        </p:txBody>
      </p:sp>
      <p:sp>
        <p:nvSpPr>
          <p:cNvPr id="47" name="Text 45"/>
          <p:cNvSpPr/>
          <p:nvPr/>
        </p:nvSpPr>
        <p:spPr>
          <a:xfrm>
            <a:off x="3573018" y="585216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$550 - $2,200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marketing and growth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Fourteen services so the software we build brings you customers, not just uptime.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soulgeit.com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2066544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49808" y="1856232"/>
            <a:ext cx="16642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SEO and positioning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749808" y="260604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$390/mo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798064" y="1691640"/>
            <a:ext cx="2066544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999232" y="1856232"/>
            <a:ext cx="16642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Ads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2999232" y="260604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$350/mo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047488" y="1691640"/>
            <a:ext cx="2066544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48656" y="1856232"/>
            <a:ext cx="16642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 Ads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5248656" y="260604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$350/mo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7296912" y="1691640"/>
            <a:ext cx="2066544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498080" y="1856232"/>
            <a:ext cx="16642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Funnels and automation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7498080" y="260604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$1,200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9546336" y="1691640"/>
            <a:ext cx="2066544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747504" y="1856232"/>
            <a:ext cx="16642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 marketing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9747504" y="260604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$290/mo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548640" y="3264408"/>
            <a:ext cx="2066544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49808" y="3429000"/>
            <a:ext cx="16642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media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749808" y="4178808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$450/mo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798064" y="3264408"/>
            <a:ext cx="2066544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99232" y="3429000"/>
            <a:ext cx="16642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production</a:t>
            </a:r>
            <a:endParaRPr lang="en-US" sz="1150" dirty="0"/>
          </a:p>
        </p:txBody>
      </p:sp>
      <p:sp>
        <p:nvSpPr>
          <p:cNvPr id="26" name="Text 24"/>
          <p:cNvSpPr/>
          <p:nvPr/>
        </p:nvSpPr>
        <p:spPr>
          <a:xfrm>
            <a:off x="2999232" y="4178808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$390/mo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5047488" y="3264408"/>
            <a:ext cx="2066544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248656" y="3429000"/>
            <a:ext cx="16642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Conversion optimisation</a:t>
            </a:r>
            <a:endParaRPr lang="en-US" sz="1150" dirty="0"/>
          </a:p>
        </p:txBody>
      </p:sp>
      <p:sp>
        <p:nvSpPr>
          <p:cNvPr id="29" name="Text 27"/>
          <p:cNvSpPr/>
          <p:nvPr/>
        </p:nvSpPr>
        <p:spPr>
          <a:xfrm>
            <a:off x="5248656" y="4178808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$890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7296912" y="3264408"/>
            <a:ext cx="2066544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498080" y="3429000"/>
            <a:ext cx="16642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Analytics and tracking</a:t>
            </a:r>
            <a:endParaRPr lang="en-US" sz="1150" dirty="0"/>
          </a:p>
        </p:txBody>
      </p:sp>
      <p:sp>
        <p:nvSpPr>
          <p:cNvPr id="32" name="Text 30"/>
          <p:cNvSpPr/>
          <p:nvPr/>
        </p:nvSpPr>
        <p:spPr>
          <a:xfrm>
            <a:off x="7498080" y="4178808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$690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546336" y="3264408"/>
            <a:ext cx="2066544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9747504" y="3429000"/>
            <a:ext cx="16642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Reputation and Google</a:t>
            </a:r>
            <a:endParaRPr lang="en-US" sz="1150" dirty="0"/>
          </a:p>
        </p:txBody>
      </p:sp>
      <p:sp>
        <p:nvSpPr>
          <p:cNvPr id="35" name="Text 33"/>
          <p:cNvSpPr/>
          <p:nvPr/>
        </p:nvSpPr>
        <p:spPr>
          <a:xfrm>
            <a:off x="9747504" y="4178808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$290/mo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548640" y="4837176"/>
            <a:ext cx="2066544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49808" y="5001768"/>
            <a:ext cx="16642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Marketplace selling</a:t>
            </a:r>
            <a:endParaRPr lang="en-US" sz="1150" dirty="0"/>
          </a:p>
        </p:txBody>
      </p:sp>
      <p:sp>
        <p:nvSpPr>
          <p:cNvPr id="38" name="Text 36"/>
          <p:cNvSpPr/>
          <p:nvPr/>
        </p:nvSpPr>
        <p:spPr>
          <a:xfrm>
            <a:off x="749808" y="5751576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$690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2798064" y="4837176"/>
            <a:ext cx="2066544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2999232" y="5001768"/>
            <a:ext cx="16642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Video marketing</a:t>
            </a:r>
            <a:endParaRPr lang="en-US" sz="1150" dirty="0"/>
          </a:p>
        </p:txBody>
      </p:sp>
      <p:sp>
        <p:nvSpPr>
          <p:cNvPr id="41" name="Text 39"/>
          <p:cNvSpPr/>
          <p:nvPr/>
        </p:nvSpPr>
        <p:spPr>
          <a:xfrm>
            <a:off x="2999232" y="5751576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$390</a:t>
            </a:r>
            <a:endParaRPr lang="en-US" sz="1100" dirty="0"/>
          </a:p>
        </p:txBody>
      </p:sp>
      <p:sp>
        <p:nvSpPr>
          <p:cNvPr id="42" name="Shape 40"/>
          <p:cNvSpPr/>
          <p:nvPr/>
        </p:nvSpPr>
        <p:spPr>
          <a:xfrm>
            <a:off x="5047488" y="4837176"/>
            <a:ext cx="2066544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248656" y="5001768"/>
            <a:ext cx="16642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Turnkey campaign</a:t>
            </a:r>
            <a:endParaRPr lang="en-US" sz="1150" dirty="0"/>
          </a:p>
        </p:txBody>
      </p:sp>
      <p:sp>
        <p:nvSpPr>
          <p:cNvPr id="44" name="Text 42"/>
          <p:cNvSpPr/>
          <p:nvPr/>
        </p:nvSpPr>
        <p:spPr>
          <a:xfrm>
            <a:off x="5248656" y="5751576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$1,190</a:t>
            </a:r>
            <a:endParaRPr lang="en-US" sz="1100" dirty="0"/>
          </a:p>
        </p:txBody>
      </p:sp>
      <p:sp>
        <p:nvSpPr>
          <p:cNvPr id="45" name="Shape 43"/>
          <p:cNvSpPr/>
          <p:nvPr/>
        </p:nvSpPr>
        <p:spPr>
          <a:xfrm>
            <a:off x="7296912" y="4837176"/>
            <a:ext cx="2066544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7498080" y="5001768"/>
            <a:ext cx="16642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Growth partner</a:t>
            </a:r>
            <a:endParaRPr lang="en-US" sz="1150" dirty="0"/>
          </a:p>
        </p:txBody>
      </p:sp>
      <p:sp>
        <p:nvSpPr>
          <p:cNvPr id="47" name="Text 45"/>
          <p:cNvSpPr/>
          <p:nvPr/>
        </p:nvSpPr>
        <p:spPr>
          <a:xfrm>
            <a:off x="7498080" y="5751576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$1,900/mo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Brand, content and experience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 design services so what we build also looks like something worth paying for.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soulgeit.com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2066544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49808" y="185623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 identity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749808" y="297180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$890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798064" y="1691640"/>
            <a:ext cx="2066544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999232" y="185623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system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2999232" y="297180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$1,200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047488" y="1691640"/>
            <a:ext cx="2066544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48656" y="185623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UI/UX design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5248656" y="297180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$1,400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7296912" y="1691640"/>
            <a:ext cx="2066544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498080" y="185623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Interface redesign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7498080" y="297180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$890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9546336" y="1691640"/>
            <a:ext cx="2066544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747504" y="185623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Presentations and dossiers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9747504" y="297180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$390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548640" y="3630168"/>
            <a:ext cx="2066544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49808" y="3794760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photo and video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749808" y="4910328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$490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798064" y="3630168"/>
            <a:ext cx="2066544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99232" y="3794760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3D modelling and AR</a:t>
            </a:r>
            <a:endParaRPr lang="en-US" sz="1150" dirty="0"/>
          </a:p>
        </p:txBody>
      </p:sp>
      <p:sp>
        <p:nvSpPr>
          <p:cNvPr id="26" name="Text 24"/>
          <p:cNvSpPr/>
          <p:nvPr/>
        </p:nvSpPr>
        <p:spPr>
          <a:xfrm>
            <a:off x="2999232" y="4910328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$1,200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5047488" y="3630168"/>
            <a:ext cx="2066544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248656" y="3794760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3D configurator</a:t>
            </a:r>
            <a:endParaRPr lang="en-US" sz="1150" dirty="0"/>
          </a:p>
        </p:txBody>
      </p:sp>
      <p:sp>
        <p:nvSpPr>
          <p:cNvPr id="29" name="Text 27"/>
          <p:cNvSpPr/>
          <p:nvPr/>
        </p:nvSpPr>
        <p:spPr>
          <a:xfrm>
            <a:off x="5248656" y="4910328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$2,400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7296912" y="3630168"/>
            <a:ext cx="2066544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498080" y="3794760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Illustration and motion</a:t>
            </a:r>
            <a:endParaRPr lang="en-US" sz="1150" dirty="0"/>
          </a:p>
        </p:txBody>
      </p:sp>
      <p:sp>
        <p:nvSpPr>
          <p:cNvPr id="32" name="Text 30"/>
          <p:cNvSpPr/>
          <p:nvPr/>
        </p:nvSpPr>
        <p:spPr>
          <a:xfrm>
            <a:off x="7498080" y="4910328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$450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546336" y="3630168"/>
            <a:ext cx="2066544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9747504" y="3794760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Packaging and print</a:t>
            </a:r>
            <a:endParaRPr lang="en-US" sz="1150" dirty="0"/>
          </a:p>
        </p:txBody>
      </p:sp>
      <p:sp>
        <p:nvSpPr>
          <p:cNvPr id="35" name="Text 33"/>
          <p:cNvSpPr/>
          <p:nvPr/>
        </p:nvSpPr>
        <p:spPr>
          <a:xfrm>
            <a:off x="9747504" y="4910328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$590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and tech outsourcing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 ways to have a technical team without hiring one, billed month by month.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soulgeit.com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2066544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49808" y="185623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Dedicated developer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749808" y="297180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$2,400 - $9,600/mo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798064" y="1691640"/>
            <a:ext cx="2066544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999232" y="185623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Dedicated squad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2999232" y="297180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$6,900 - $27,500/mo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047488" y="1691640"/>
            <a:ext cx="2066544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48656" y="185623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 label development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5248656" y="297180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$1,200 - $4,800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7296912" y="1691640"/>
            <a:ext cx="2066544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498080" y="185623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 desk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7498080" y="297180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$690 - $2,800/mo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9546336" y="1691640"/>
            <a:ext cx="2066544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747504" y="185623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DevOps as a service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9747504" y="2971800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$890 - $3,600/mo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548640" y="3630168"/>
            <a:ext cx="2066544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49808" y="3794760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QA and testing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749808" y="4910328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$790 - $3,200/mo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798064" y="3630168"/>
            <a:ext cx="2066544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99232" y="3794760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Dedicated designer</a:t>
            </a:r>
            <a:endParaRPr lang="en-US" sz="1150" dirty="0"/>
          </a:p>
        </p:txBody>
      </p:sp>
      <p:sp>
        <p:nvSpPr>
          <p:cNvPr id="26" name="Text 24"/>
          <p:cNvSpPr/>
          <p:nvPr/>
        </p:nvSpPr>
        <p:spPr>
          <a:xfrm>
            <a:off x="2999232" y="4910328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$1,900 - $7,600/mo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5047488" y="3630168"/>
            <a:ext cx="2066544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248656" y="3794760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analyst</a:t>
            </a:r>
            <a:endParaRPr lang="en-US" sz="1150" dirty="0"/>
          </a:p>
        </p:txBody>
      </p:sp>
      <p:sp>
        <p:nvSpPr>
          <p:cNvPr id="29" name="Text 27"/>
          <p:cNvSpPr/>
          <p:nvPr/>
        </p:nvSpPr>
        <p:spPr>
          <a:xfrm>
            <a:off x="5248656" y="4910328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$2,100 - $8,400/mo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7296912" y="3630168"/>
            <a:ext cx="2066544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498080" y="3794760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Dedicated marketing</a:t>
            </a:r>
            <a:endParaRPr lang="en-US" sz="1150" dirty="0"/>
          </a:p>
        </p:txBody>
      </p:sp>
      <p:sp>
        <p:nvSpPr>
          <p:cNvPr id="32" name="Text 30"/>
          <p:cNvSpPr/>
          <p:nvPr/>
        </p:nvSpPr>
        <p:spPr>
          <a:xfrm>
            <a:off x="7498080" y="4910328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$1,400 - $5,600/mo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546336" y="3630168"/>
            <a:ext cx="2066544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9747504" y="3794760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24/7 on-call</a:t>
            </a:r>
            <a:endParaRPr lang="en-US" sz="1150" dirty="0"/>
          </a:p>
        </p:txBody>
      </p:sp>
      <p:sp>
        <p:nvSpPr>
          <p:cNvPr id="35" name="Text 33"/>
          <p:cNvSpPr/>
          <p:nvPr/>
        </p:nvSpPr>
        <p:spPr>
          <a:xfrm>
            <a:off x="9747504" y="4910328"/>
            <a:ext cx="166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$1,200 - $4,800/mo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Monthly plans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with no upfront investment: the whole catalog is also available on subscription.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soulgeit.com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49808" y="1856232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 Basic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749808" y="260604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$59/mo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371850" y="1691640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73018" y="1856232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 Business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3573018" y="260604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$179/mo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195060" y="1691640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96228" y="1856232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 Enterprise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6396228" y="260604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$490/mo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9018270" y="1691640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219438" y="1856232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 AI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9219438" y="2606040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$249/mo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48640" y="3264408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49808" y="3429000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 on subscription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749808" y="4178808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$149/mo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3371850" y="3264408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73018" y="3429000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SEO and positioning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3573018" y="4178808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$390/mo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195060" y="3264408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396228" y="3429000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 management</a:t>
            </a:r>
            <a:endParaRPr lang="en-US" sz="1350" dirty="0"/>
          </a:p>
        </p:txBody>
      </p:sp>
      <p:sp>
        <p:nvSpPr>
          <p:cNvPr id="26" name="Text 24"/>
          <p:cNvSpPr/>
          <p:nvPr/>
        </p:nvSpPr>
        <p:spPr>
          <a:xfrm>
            <a:off x="6396228" y="4178808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$350/mo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9018270" y="3264408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9219438" y="3429000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media</a:t>
            </a:r>
            <a:endParaRPr lang="en-US" sz="1350" dirty="0"/>
          </a:p>
        </p:txBody>
      </p:sp>
      <p:sp>
        <p:nvSpPr>
          <p:cNvPr id="29" name="Text 27"/>
          <p:cNvSpPr/>
          <p:nvPr/>
        </p:nvSpPr>
        <p:spPr>
          <a:xfrm>
            <a:off x="9219438" y="4178808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$450/mo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548640" y="4837176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49808" y="5001768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 desk</a:t>
            </a:r>
            <a:endParaRPr lang="en-US" sz="1350" dirty="0"/>
          </a:p>
        </p:txBody>
      </p:sp>
      <p:sp>
        <p:nvSpPr>
          <p:cNvPr id="32" name="Text 30"/>
          <p:cNvSpPr/>
          <p:nvPr/>
        </p:nvSpPr>
        <p:spPr>
          <a:xfrm>
            <a:off x="749808" y="5751576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$690/mo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3371850" y="4837176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573018" y="5001768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DevOps as a service</a:t>
            </a:r>
            <a:endParaRPr lang="en-US" sz="1350" dirty="0"/>
          </a:p>
        </p:txBody>
      </p:sp>
      <p:sp>
        <p:nvSpPr>
          <p:cNvPr id="35" name="Text 33"/>
          <p:cNvSpPr/>
          <p:nvPr/>
        </p:nvSpPr>
        <p:spPr>
          <a:xfrm>
            <a:off x="3573018" y="5751576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$890/mo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6195060" y="4837176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396228" y="5001768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Dedicated developer</a:t>
            </a:r>
            <a:endParaRPr lang="en-US" sz="1350" dirty="0"/>
          </a:p>
        </p:txBody>
      </p:sp>
      <p:sp>
        <p:nvSpPr>
          <p:cNvPr id="38" name="Text 36"/>
          <p:cNvSpPr/>
          <p:nvPr/>
        </p:nvSpPr>
        <p:spPr>
          <a:xfrm>
            <a:off x="6396228" y="5751576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$2,400/mo</a:t>
            </a:r>
            <a:endParaRPr lang="en-US" sz="1200" dirty="0"/>
          </a:p>
        </p:txBody>
      </p:sp>
      <p:sp>
        <p:nvSpPr>
          <p:cNvPr id="39" name="Shape 37"/>
          <p:cNvSpPr/>
          <p:nvPr/>
        </p:nvSpPr>
        <p:spPr>
          <a:xfrm>
            <a:off x="9018270" y="4837176"/>
            <a:ext cx="259461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9219438" y="5001768"/>
            <a:ext cx="219227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Dedicated squad</a:t>
            </a:r>
            <a:endParaRPr lang="en-US" sz="1350" dirty="0"/>
          </a:p>
        </p:txBody>
      </p:sp>
      <p:sp>
        <p:nvSpPr>
          <p:cNvPr id="41" name="Text 39"/>
          <p:cNvSpPr/>
          <p:nvPr/>
        </p:nvSpPr>
        <p:spPr>
          <a:xfrm>
            <a:off x="9219438" y="5751576"/>
            <a:ext cx="21922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$6,900/mo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we build an agent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Seven layers that separate a nice demo from a system that survives real customers.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soulgeit.com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45920"/>
            <a:ext cx="566928" cy="566928"/>
          </a:xfrm>
          <a:prstGeom prst="roundRect">
            <a:avLst>
              <a:gd name="adj" fmla="val 24194"/>
            </a:avLst>
          </a:prstGeom>
          <a:solidFill>
            <a:srgbClr val="0B1226"/>
          </a:solidFill>
          <a:ln w="12700">
            <a:solidFill>
              <a:srgbClr val="0B122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1645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325880" y="1664208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325880" y="1993392"/>
            <a:ext cx="4526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GPT, Claude, Gemini, DeepSeek or self-hosted open models.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48640" y="2816352"/>
            <a:ext cx="566928" cy="566928"/>
          </a:xfrm>
          <a:prstGeom prst="roundRect">
            <a:avLst>
              <a:gd name="adj" fmla="val 24194"/>
            </a:avLst>
          </a:prstGeom>
          <a:solidFill>
            <a:srgbClr val="0B1226"/>
          </a:solidFill>
          <a:ln w="12700">
            <a:solidFill>
              <a:srgbClr val="0B122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281635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325880" y="2834640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Knowledge (RAG)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325880" y="3163824"/>
            <a:ext cx="4526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documents vectorised, with source citation.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48640" y="3986784"/>
            <a:ext cx="566928" cy="566928"/>
          </a:xfrm>
          <a:prstGeom prst="roundRect">
            <a:avLst>
              <a:gd name="adj" fmla="val 24194"/>
            </a:avLst>
          </a:prstGeom>
          <a:solidFill>
            <a:srgbClr val="0B1226"/>
          </a:solidFill>
          <a:ln w="12700">
            <a:solidFill>
              <a:srgbClr val="0B122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" y="398678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325880" y="400507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25880" y="4334256"/>
            <a:ext cx="4526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Queries your database, books, charges and updates your CRM.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548640" y="5157216"/>
            <a:ext cx="566928" cy="566928"/>
          </a:xfrm>
          <a:prstGeom prst="roundRect">
            <a:avLst>
              <a:gd name="adj" fmla="val 24194"/>
            </a:avLst>
          </a:prstGeom>
          <a:solidFill>
            <a:srgbClr val="0B1226"/>
          </a:solidFill>
          <a:ln w="12700">
            <a:solidFill>
              <a:srgbClr val="0B122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8640" y="51572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25880" y="5175504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Guardrails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25880" y="5504688"/>
            <a:ext cx="4526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may and may not do, with human approval.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6263640" y="1645920"/>
            <a:ext cx="566928" cy="566928"/>
          </a:xfrm>
          <a:prstGeom prst="roundRect">
            <a:avLst>
              <a:gd name="adj" fmla="val 24194"/>
            </a:avLst>
          </a:prstGeom>
          <a:solidFill>
            <a:srgbClr val="0B1226"/>
          </a:solidFill>
          <a:ln w="12700">
            <a:solidFill>
              <a:srgbClr val="0B122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263640" y="1645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7040880" y="1664208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Channels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7040880" y="1993392"/>
            <a:ext cx="4526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WhatsApp, web, email, phone, Slack or your own system.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6263640" y="2816352"/>
            <a:ext cx="566928" cy="566928"/>
          </a:xfrm>
          <a:prstGeom prst="roundRect">
            <a:avLst>
              <a:gd name="adj" fmla="val 24194"/>
            </a:avLst>
          </a:prstGeom>
          <a:solidFill>
            <a:srgbClr val="0B1226"/>
          </a:solidFill>
          <a:ln w="12700">
            <a:solidFill>
              <a:srgbClr val="0B122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263640" y="281635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040880" y="2834640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Memory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7040880" y="3163824"/>
            <a:ext cx="4526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Remembers the customer and their history, privacy respected.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6263640" y="3986784"/>
            <a:ext cx="566928" cy="566928"/>
          </a:xfrm>
          <a:prstGeom prst="roundRect">
            <a:avLst>
              <a:gd name="adj" fmla="val 24194"/>
            </a:avLst>
          </a:prstGeom>
          <a:solidFill>
            <a:srgbClr val="0B1226"/>
          </a:solidFill>
          <a:ln w="12700">
            <a:solidFill>
              <a:srgbClr val="0B122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263640" y="398678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7040880" y="400507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and cost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7040880" y="4334256"/>
            <a:ext cx="4526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Pre-launch test suite and an AI usage dashboard.</a:t>
            </a:r>
            <a:endParaRPr lang="en-US" sz="11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Deployment and cloud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choose infrastructure on what your project needs and what it costs to keep alive.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soulgeit.com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3517392" cy="1371600"/>
          </a:xfrm>
          <a:prstGeom prst="roundRect">
            <a:avLst>
              <a:gd name="adj" fmla="val 5333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837944"/>
            <a:ext cx="3060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Static and edge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77240" y="2194560"/>
            <a:ext cx="3060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Vercel, Netlify, Cloudflare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777240" y="2624328"/>
            <a:ext cx="30601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$0-40/mo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322064" y="1691640"/>
            <a:ext cx="3517392" cy="1371600"/>
          </a:xfrm>
          <a:prstGeom prst="roundRect">
            <a:avLst>
              <a:gd name="adj" fmla="val 5333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50664" y="1837944"/>
            <a:ext cx="3060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Managed VPS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50664" y="2194560"/>
            <a:ext cx="3060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DigitalOcean, Hetzner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550664" y="2624328"/>
            <a:ext cx="30601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$12-80/mo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8095488" y="1691640"/>
            <a:ext cx="3517392" cy="1371600"/>
          </a:xfrm>
          <a:prstGeom prst="roundRect">
            <a:avLst>
              <a:gd name="adj" fmla="val 5333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24088" y="1837944"/>
            <a:ext cx="3060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Managed AWS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324088" y="2194560"/>
            <a:ext cx="3060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EC2, ECS, RDS, S3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8324088" y="2624328"/>
            <a:ext cx="30601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$60-500/mo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548640" y="3291840"/>
            <a:ext cx="3517392" cy="1371600"/>
          </a:xfrm>
          <a:prstGeom prst="roundRect">
            <a:avLst>
              <a:gd name="adj" fmla="val 5333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3438144"/>
            <a:ext cx="3060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Serverless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77240" y="3794760"/>
            <a:ext cx="3060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Lambda, Workers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77240" y="4224528"/>
            <a:ext cx="30601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$0-60/mo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4322064" y="3291840"/>
            <a:ext cx="3517392" cy="1371600"/>
          </a:xfrm>
          <a:prstGeom prst="roundRect">
            <a:avLst>
              <a:gd name="adj" fmla="val 5333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50664" y="3438144"/>
            <a:ext cx="3060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Docker containers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4550664" y="3794760"/>
            <a:ext cx="3060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Docker + CI/CD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550664" y="4224528"/>
            <a:ext cx="30601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Included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8095488" y="3291840"/>
            <a:ext cx="3517392" cy="1371600"/>
          </a:xfrm>
          <a:prstGeom prst="roundRect">
            <a:avLst>
              <a:gd name="adj" fmla="val 5333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324088" y="3438144"/>
            <a:ext cx="3060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Kubernetes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8324088" y="3794760"/>
            <a:ext cx="3060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EKS, GKE, k3s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8324088" y="4224528"/>
            <a:ext cx="30601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$180/mo</a:t>
            </a:r>
            <a:endParaRPr lang="en-US" sz="1250" dirty="0"/>
          </a:p>
        </p:txBody>
      </p:sp>
      <p:sp>
        <p:nvSpPr>
          <p:cNvPr id="30" name="Shape 28"/>
          <p:cNvSpPr/>
          <p:nvPr/>
        </p:nvSpPr>
        <p:spPr>
          <a:xfrm>
            <a:off x="548640" y="4892040"/>
            <a:ext cx="3517392" cy="1371600"/>
          </a:xfrm>
          <a:prstGeom prst="roundRect">
            <a:avLst>
              <a:gd name="adj" fmla="val 5333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77240" y="5038344"/>
            <a:ext cx="3060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On-premise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777240" y="5394960"/>
            <a:ext cx="3060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Client-owned server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777240" y="5824728"/>
            <a:ext cx="30601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Infra-based</a:t>
            </a:r>
            <a:endParaRPr lang="en-US" sz="1250" dirty="0"/>
          </a:p>
        </p:txBody>
      </p:sp>
      <p:sp>
        <p:nvSpPr>
          <p:cNvPr id="34" name="Shape 32"/>
          <p:cNvSpPr/>
          <p:nvPr/>
        </p:nvSpPr>
        <p:spPr>
          <a:xfrm>
            <a:off x="4322064" y="4892040"/>
            <a:ext cx="3517392" cy="1371600"/>
          </a:xfrm>
          <a:prstGeom prst="roundRect">
            <a:avLst>
              <a:gd name="adj" fmla="val 5333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50664" y="5038344"/>
            <a:ext cx="3060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Hybrid &amp; multi-cloud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4550664" y="5394960"/>
            <a:ext cx="3060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+ local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4550664" y="5824728"/>
            <a:ext cx="30601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</a:t>
            </a:r>
            <a:endParaRPr lang="en-US" sz="1250" dirty="0"/>
          </a:p>
        </p:txBody>
      </p:sp>
      <p:sp>
        <p:nvSpPr>
          <p:cNvPr id="38" name="Shape 36"/>
          <p:cNvSpPr/>
          <p:nvPr/>
        </p:nvSpPr>
        <p:spPr>
          <a:xfrm>
            <a:off x="8095488" y="4892040"/>
            <a:ext cx="3517392" cy="1371600"/>
          </a:xfrm>
          <a:prstGeom prst="roundRect">
            <a:avLst>
              <a:gd name="adj" fmla="val 5333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8324088" y="5038344"/>
            <a:ext cx="30601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 stores</a:t>
            </a:r>
            <a:endParaRPr lang="en-US" sz="1400" dirty="0"/>
          </a:p>
        </p:txBody>
      </p:sp>
      <p:sp>
        <p:nvSpPr>
          <p:cNvPr id="40" name="Text 38"/>
          <p:cNvSpPr/>
          <p:nvPr/>
        </p:nvSpPr>
        <p:spPr>
          <a:xfrm>
            <a:off x="8324088" y="5394960"/>
            <a:ext cx="3060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Play, App Store</a:t>
            </a:r>
            <a:endParaRPr lang="en-US" sz="1100" dirty="0"/>
          </a:p>
        </p:txBody>
      </p:sp>
      <p:sp>
        <p:nvSpPr>
          <p:cNvPr id="41" name="Text 39"/>
          <p:cNvSpPr/>
          <p:nvPr/>
        </p:nvSpPr>
        <p:spPr>
          <a:xfrm>
            <a:off x="8324088" y="5824728"/>
            <a:ext cx="30601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$180 + fees</a:t>
            </a:r>
            <a:endParaRPr lang="en-US" sz="12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Maintenance plans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 is alive: an active plan costs less than one outage.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soulgeit.com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1106424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2468880"/>
                <a:gridCol w="2468880"/>
                <a:gridCol w="3383280"/>
              </a:tblGrid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22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Care Basic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22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Care Business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22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Care Enterprise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226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0B12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Price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3B4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$59/mo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3B4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$179/mo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3B4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$490/mo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0B12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Availability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3B4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99.5%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3B4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99.9%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3B4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99.95% with SLA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E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0B12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Response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3B4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 business h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3B4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 business h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3B4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h, 365 days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0B12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Hours included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3B4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h/mo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3B4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 h/mo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3B4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 h/mo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E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0B12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Backups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3B4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Daily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3B4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Daily + offsite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3B4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Every 6 h + replica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0B12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Support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3B4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Email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3B4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Priority WhatsApp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3B4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Named owner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E8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E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48640" y="5120640"/>
            <a:ext cx="11064240" cy="960120"/>
          </a:xfrm>
          <a:prstGeom prst="roundRect">
            <a:avLst>
              <a:gd name="adj" fmla="val 7619"/>
            </a:avLst>
          </a:prstGeom>
          <a:solidFill>
            <a:srgbClr val="0B1226"/>
          </a:solidFill>
          <a:ln w="12700">
            <a:solidFill>
              <a:srgbClr val="0B1226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22960" y="5257800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7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 AI — agent maintenance: from $249/mo. Conversation review, RAG re-indexing, guardrail tuning and token cost control.</a:t>
            </a:r>
            <a:endParaRPr lang="en-US" sz="12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Consulting and strategy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costliest mistake isn't bad code: it's building what shouldn't have been built.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soulgeit.com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2051914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13232" y="1837944"/>
            <a:ext cx="172273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discovery call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13232" y="2487168"/>
            <a:ext cx="172273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801722" y="1691640"/>
            <a:ext cx="2051914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966314" y="1837944"/>
            <a:ext cx="172273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automation consulting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966314" y="2487168"/>
            <a:ext cx="172273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$950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054803" y="1691640"/>
            <a:ext cx="2051914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19395" y="1837944"/>
            <a:ext cx="172273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audit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219395" y="2487168"/>
            <a:ext cx="172273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$590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7307885" y="1691640"/>
            <a:ext cx="2051914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472477" y="1837944"/>
            <a:ext cx="172273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 audit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472477" y="2487168"/>
            <a:ext cx="172273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$790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9560966" y="1691640"/>
            <a:ext cx="2051914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725558" y="1837944"/>
            <a:ext cx="172273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Architecture and roadmap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9725558" y="2487168"/>
            <a:ext cx="172273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$950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548640" y="3154680"/>
            <a:ext cx="2051914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13232" y="3300984"/>
            <a:ext cx="172273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Discovery and MVP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13232" y="3950208"/>
            <a:ext cx="172273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$790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2801722" y="3154680"/>
            <a:ext cx="2051914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66314" y="3300984"/>
            <a:ext cx="172273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Fractional CTO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2966314" y="3950208"/>
            <a:ext cx="172273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$1,200/mo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5054803" y="3154680"/>
            <a:ext cx="2051914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219395" y="3300984"/>
            <a:ext cx="172273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training for teams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5219395" y="3950208"/>
            <a:ext cx="172273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$390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7307885" y="3154680"/>
            <a:ext cx="2051914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472477" y="3300984"/>
            <a:ext cx="172273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UX and conversion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7472477" y="3950208"/>
            <a:ext cx="172273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$490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9560966" y="3154680"/>
            <a:ext cx="2051914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9725558" y="3300984"/>
            <a:ext cx="172273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Competitive reverse engineering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9725558" y="3950208"/>
            <a:ext cx="172273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$690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548640" y="4937760"/>
            <a:ext cx="11064240" cy="822960"/>
          </a:xfrm>
          <a:prstGeom prst="roundRect">
            <a:avLst>
              <a:gd name="adj" fmla="val 8889"/>
            </a:avLst>
          </a:prstGeom>
          <a:solidFill>
            <a:srgbClr val="0B1226"/>
          </a:solidFill>
          <a:ln w="12700">
            <a:solidFill>
              <a:srgbClr val="0B122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22960" y="50749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7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Hire the development within 90 days and we credit 50% of the consulting fee against the project price.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Bundles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ready-made routes so you don't have to pick piece by piece.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soulgeit.com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737360"/>
            <a:ext cx="3474720" cy="370332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201168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Express Launch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822960" y="246888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$2,190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822960" y="297180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4-5 weeks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822960" y="3291840"/>
            <a:ext cx="2926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Corporate site or landing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WhatsApp agent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Deployment, domain and SSL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months of Care Basic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343400" y="1737360"/>
            <a:ext cx="3474720" cy="3703320"/>
          </a:xfrm>
          <a:prstGeom prst="roundRect">
            <a:avLst>
              <a:gd name="adj" fmla="val 2105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17720" y="201168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Automated Business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4617720" y="246888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$5,900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4617720" y="297180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8-13 weeks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4617720" y="3291840"/>
            <a:ext cx="2926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 platform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Connected AI agent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Executive dashboard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months of Care Business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138160" y="1737360"/>
            <a:ext cx="3474720" cy="370332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412480" y="201168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Scale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8412480" y="246888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891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$11,000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8412480" y="297180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16-26 weeks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8412480" y="3291840"/>
            <a:ext cx="2926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ERP, CRM or SaaS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Multi-agent system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AWS infrastructure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months of Care Enterprise</a:t>
            </a:r>
            <a:endParaRPr lang="en-US" sz="12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we work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method for a landing page and for an ERP. The scale changes; the rigour doesn't.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soulgeit.com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2051914" cy="1554480"/>
          </a:xfrm>
          <a:prstGeom prst="roundRect">
            <a:avLst>
              <a:gd name="adj" fmla="val 4706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49808" y="1828800"/>
            <a:ext cx="164957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49808" y="2313432"/>
            <a:ext cx="164957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Discovery call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749808" y="2834640"/>
            <a:ext cx="16495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45-60 min, free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2801722" y="1691640"/>
            <a:ext cx="2051914" cy="1554480"/>
          </a:xfrm>
          <a:prstGeom prst="roundRect">
            <a:avLst>
              <a:gd name="adj" fmla="val 4706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002890" y="1828800"/>
            <a:ext cx="164957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3002890" y="2313432"/>
            <a:ext cx="164957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Proposal and scope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002890" y="2834640"/>
            <a:ext cx="16495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3-5 days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5054803" y="1691640"/>
            <a:ext cx="2051914" cy="1554480"/>
          </a:xfrm>
          <a:prstGeom prst="roundRect">
            <a:avLst>
              <a:gd name="adj" fmla="val 4706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255971" y="1828800"/>
            <a:ext cx="164957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5255971" y="2313432"/>
            <a:ext cx="164957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and prototype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255971" y="2834640"/>
            <a:ext cx="16495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2-3 weeks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7307885" y="1691640"/>
            <a:ext cx="2051914" cy="1554480"/>
          </a:xfrm>
          <a:prstGeom prst="roundRect">
            <a:avLst>
              <a:gd name="adj" fmla="val 4706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509053" y="1828800"/>
            <a:ext cx="164957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7509053" y="2313432"/>
            <a:ext cx="164957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Sprint development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7509053" y="2834640"/>
            <a:ext cx="16495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3-16 weeks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9560966" y="1691640"/>
            <a:ext cx="2051914" cy="1554480"/>
          </a:xfrm>
          <a:prstGeom prst="roundRect">
            <a:avLst>
              <a:gd name="adj" fmla="val 4706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762134" y="1828800"/>
            <a:ext cx="164957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9762134" y="2313432"/>
            <a:ext cx="164957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Deployment and support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9762134" y="2834640"/>
            <a:ext cx="16495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Ongoing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548640" y="361188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Guarantees</a:t>
            </a:r>
            <a:endParaRPr lang="en-US" sz="2000" dirty="0"/>
          </a:p>
        </p:txBody>
      </p:sp>
      <p:sp>
        <p:nvSpPr>
          <p:cNvPr id="27" name="Shape 25"/>
          <p:cNvSpPr/>
          <p:nvPr/>
        </p:nvSpPr>
        <p:spPr>
          <a:xfrm>
            <a:off x="548640" y="4160520"/>
            <a:ext cx="539496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77240" y="4279392"/>
            <a:ext cx="4937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 code ownership</a:t>
            </a:r>
            <a:endParaRPr lang="en-US" sz="1350" dirty="0"/>
          </a:p>
        </p:txBody>
      </p:sp>
      <p:sp>
        <p:nvSpPr>
          <p:cNvPr id="29" name="Text 27"/>
          <p:cNvSpPr/>
          <p:nvPr/>
        </p:nvSpPr>
        <p:spPr>
          <a:xfrm>
            <a:off x="777240" y="461772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Repository, database and documentation in your name.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6217920" y="4160520"/>
            <a:ext cx="539496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446520" y="4279392"/>
            <a:ext cx="4937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90-day warranty</a:t>
            </a:r>
            <a:endParaRPr lang="en-US" sz="1350" dirty="0"/>
          </a:p>
        </p:txBody>
      </p:sp>
      <p:sp>
        <p:nvSpPr>
          <p:cNvPr id="32" name="Text 30"/>
          <p:cNvSpPr/>
          <p:nvPr/>
        </p:nvSpPr>
        <p:spPr>
          <a:xfrm>
            <a:off x="6446520" y="461772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fix any development defect at no cost.</a:t>
            </a:r>
            <a:endParaRPr lang="en-US" sz="1150" dirty="0"/>
          </a:p>
        </p:txBody>
      </p:sp>
      <p:sp>
        <p:nvSpPr>
          <p:cNvPr id="33" name="Shape 31"/>
          <p:cNvSpPr/>
          <p:nvPr/>
        </p:nvSpPr>
        <p:spPr>
          <a:xfrm>
            <a:off x="548640" y="5212080"/>
            <a:ext cx="539496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777240" y="5330952"/>
            <a:ext cx="4937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Phased payment</a:t>
            </a:r>
            <a:endParaRPr lang="en-US" sz="1350" dirty="0"/>
          </a:p>
        </p:txBody>
      </p:sp>
      <p:sp>
        <p:nvSpPr>
          <p:cNvPr id="35" name="Text 33"/>
          <p:cNvSpPr/>
          <p:nvPr/>
        </p:nvSpPr>
        <p:spPr>
          <a:xfrm>
            <a:off x="777240" y="566928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40% start · 40% mid-delivery · 20% production.</a:t>
            </a:r>
            <a:endParaRPr lang="en-US" sz="1150" dirty="0"/>
          </a:p>
        </p:txBody>
      </p:sp>
      <p:sp>
        <p:nvSpPr>
          <p:cNvPr id="36" name="Shape 34"/>
          <p:cNvSpPr/>
          <p:nvPr/>
        </p:nvSpPr>
        <p:spPr>
          <a:xfrm>
            <a:off x="6217920" y="5212080"/>
            <a:ext cx="539496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446520" y="5330952"/>
            <a:ext cx="4937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hidden costs</a:t>
            </a:r>
            <a:endParaRPr lang="en-US" sz="1350" dirty="0"/>
          </a:p>
        </p:txBody>
      </p:sp>
      <p:sp>
        <p:nvSpPr>
          <p:cNvPr id="38" name="Text 36"/>
          <p:cNvSpPr/>
          <p:nvPr/>
        </p:nvSpPr>
        <p:spPr>
          <a:xfrm>
            <a:off x="6446520" y="566928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Licences and AI usage estimated in the proposal.</a:t>
            </a:r>
            <a:endParaRPr lang="en-US" sz="11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Industries we serve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8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organise by problem, not by sector. Here we already know where it hurts.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6355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soulgeit.com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AAB4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737360"/>
            <a:ext cx="3517392" cy="1280160"/>
          </a:xfrm>
          <a:prstGeom prst="roundRect">
            <a:avLst>
              <a:gd name="adj" fmla="val 5714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938528"/>
            <a:ext cx="30601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Retail and distribution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777240" y="2359152"/>
            <a:ext cx="30601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POS, e-commerce and ordering agent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322064" y="1737360"/>
            <a:ext cx="3517392" cy="1280160"/>
          </a:xfrm>
          <a:prstGeom prst="roundRect">
            <a:avLst>
              <a:gd name="adj" fmla="val 5714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50664" y="1938528"/>
            <a:ext cx="30601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Health and wellness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4550664" y="2359152"/>
            <a:ext cx="30601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Booking, records and reminders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8095488" y="1737360"/>
            <a:ext cx="3517392" cy="1280160"/>
          </a:xfrm>
          <a:prstGeom prst="roundRect">
            <a:avLst>
              <a:gd name="adj" fmla="val 5714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324088" y="1938528"/>
            <a:ext cx="30601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Education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8324088" y="2359152"/>
            <a:ext cx="30601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LMS, memberships and tutor agent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48640" y="3291840"/>
            <a:ext cx="3517392" cy="1280160"/>
          </a:xfrm>
          <a:prstGeom prst="roundRect">
            <a:avLst>
              <a:gd name="adj" fmla="val 5714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77240" y="3493008"/>
            <a:ext cx="30601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Logistics</a:t>
            </a:r>
            <a:endParaRPr lang="en-US" sz="1450" dirty="0"/>
          </a:p>
        </p:txBody>
      </p:sp>
      <p:sp>
        <p:nvSpPr>
          <p:cNvPr id="17" name="Text 15"/>
          <p:cNvSpPr/>
          <p:nvPr/>
        </p:nvSpPr>
        <p:spPr>
          <a:xfrm>
            <a:off x="777240" y="3913632"/>
            <a:ext cx="30601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Routing, driver app and tracking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4322064" y="3291840"/>
            <a:ext cx="3517392" cy="1280160"/>
          </a:xfrm>
          <a:prstGeom prst="roundRect">
            <a:avLst>
              <a:gd name="adj" fmla="val 5714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50664" y="3493008"/>
            <a:ext cx="30601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estate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4550664" y="3913632"/>
            <a:ext cx="30601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Filterable portal, 3D and lead agent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8095488" y="3291840"/>
            <a:ext cx="3517392" cy="1280160"/>
          </a:xfrm>
          <a:prstGeom prst="roundRect">
            <a:avLst>
              <a:gd name="adj" fmla="val 5714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324088" y="3493008"/>
            <a:ext cx="30601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Professional services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8324088" y="3913632"/>
            <a:ext cx="30601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portal and internal copilot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548640" y="4846320"/>
            <a:ext cx="3517392" cy="1280160"/>
          </a:xfrm>
          <a:prstGeom prst="roundRect">
            <a:avLst>
              <a:gd name="adj" fmla="val 5714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77240" y="5047488"/>
            <a:ext cx="30601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Travel and hospitality</a:t>
            </a:r>
            <a:endParaRPr lang="en-US" sz="1450" dirty="0"/>
          </a:p>
        </p:txBody>
      </p:sp>
      <p:sp>
        <p:nvSpPr>
          <p:cNvPr id="26" name="Text 24"/>
          <p:cNvSpPr/>
          <p:nvPr/>
        </p:nvSpPr>
        <p:spPr>
          <a:xfrm>
            <a:off x="777240" y="5468112"/>
            <a:ext cx="30601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Deposit bookings and multilingual agent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4322064" y="4846320"/>
            <a:ext cx="3517392" cy="1280160"/>
          </a:xfrm>
          <a:prstGeom prst="roundRect">
            <a:avLst>
              <a:gd name="adj" fmla="val 5714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550664" y="5047488"/>
            <a:ext cx="30601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Manufacturing</a:t>
            </a:r>
            <a:endParaRPr lang="en-US" sz="1450" dirty="0"/>
          </a:p>
        </p:txBody>
      </p:sp>
      <p:sp>
        <p:nvSpPr>
          <p:cNvPr id="29" name="Text 27"/>
          <p:cNvSpPr/>
          <p:nvPr/>
        </p:nvSpPr>
        <p:spPr>
          <a:xfrm>
            <a:off x="4550664" y="5468112"/>
            <a:ext cx="30601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ERP with costing and traceability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8095488" y="4846320"/>
            <a:ext cx="3517392" cy="1280160"/>
          </a:xfrm>
          <a:prstGeom prst="roundRect">
            <a:avLst>
              <a:gd name="adj" fmla="val 5714"/>
            </a:avLst>
          </a:prstGeom>
          <a:solidFill>
            <a:srgbClr val="F7FAFE"/>
          </a:solidFill>
          <a:ln w="12700">
            <a:solidFill>
              <a:srgbClr val="E1E8F3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324088" y="5047488"/>
            <a:ext cx="30601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1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Finance and insurance</a:t>
            </a:r>
            <a:endParaRPr lang="en-US" sz="1450" dirty="0"/>
          </a:p>
        </p:txBody>
      </p:sp>
      <p:sp>
        <p:nvSpPr>
          <p:cNvPr id="32" name="Text 30"/>
          <p:cNvSpPr/>
          <p:nvPr/>
        </p:nvSpPr>
        <p:spPr>
          <a:xfrm>
            <a:off x="8324088" y="5468112"/>
            <a:ext cx="30601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B4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OCR, reconciliation and security audit</a:t>
            </a:r>
            <a:endParaRPr lang="en-US" sz="11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305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sessions/confident-loving-gates/mnt/outputs/_build/img/img-09-deck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4572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Soul</a:t>
            </a:r>
            <a:pPr indent="0" marL="0">
              <a:buNone/>
            </a:pPr>
            <a:r>
              <a:rPr lang="en-US" sz="2200" b="1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Geit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548640" y="155448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Let's start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548640" y="2468880"/>
            <a:ext cx="7498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9FB0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 a free discovery call. We'll tell you exactly what can be automated and built.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548640" y="3566160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150" kern="0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United States and Europe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548640" y="3931920"/>
            <a:ext cx="4572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E8ED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 (402) 629-0528</a:t>
            </a:r>
            <a:endParaRPr lang="en-US" sz="1600" dirty="0"/>
          </a:p>
          <a:p>
            <a:pPr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E8ED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ventaseua@soulgeit.com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86400" y="3566160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150" kern="0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Peru, Argentina and LATAM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5486400" y="3931920"/>
            <a:ext cx="4572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E8ED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+51 904 393 417</a:t>
            </a:r>
            <a:endParaRPr lang="en-US" sz="1600" dirty="0"/>
          </a:p>
          <a:p>
            <a:pPr indent="0" marL="0">
              <a:lnSpc>
                <a:spcPts val="2600"/>
              </a:lnSpc>
              <a:buNone/>
            </a:pPr>
            <a:r>
              <a:rPr lang="en-US" sz="1600" dirty="0">
                <a:solidFill>
                  <a:srgbClr val="E8ED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ventasperu@soulgeit.com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548640" y="5120640"/>
            <a:ext cx="3291840" cy="457200"/>
          </a:xfrm>
          <a:prstGeom prst="roundRect">
            <a:avLst>
              <a:gd name="adj" fmla="val 44000"/>
            </a:avLst>
          </a:prstGeom>
          <a:solidFill>
            <a:srgbClr val="03050B"/>
          </a:solidFill>
          <a:ln w="12700">
            <a:solidFill>
              <a:srgbClr val="165E7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48640" y="512064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A5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reply within 24 hours</a:t>
            </a:r>
            <a:endParaRPr lang="en-US" sz="1150" dirty="0"/>
          </a:p>
        </p:txBody>
      </p:sp>
      <p:sp>
        <p:nvSpPr>
          <p:cNvPr id="12" name="Text 9"/>
          <p:cNvSpPr/>
          <p:nvPr/>
        </p:nvSpPr>
        <p:spPr>
          <a:xfrm>
            <a:off x="548640" y="594360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 with soul for real businesses.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SoulGeit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SoulGeit</dc:creator>
  <cp:lastModifiedBy>SoulGeit</cp:lastModifiedBy>
  <cp:revision>1</cp:revision>
  <dcterms:created xsi:type="dcterms:W3CDTF">2026-08-16T22:34:50Z</dcterms:created>
  <dcterms:modified xsi:type="dcterms:W3CDTF">2026-08-16T22:34:50Z</dcterms:modified>
</cp:coreProperties>
</file>